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Barlow ExtraLight"/>
      <p:regular r:id="rId21"/>
      <p:bold r:id="rId22"/>
      <p:italic r:id="rId23"/>
      <p:boldItalic r:id="rId24"/>
    </p:embeddedFont>
    <p:embeddedFont>
      <p:font typeface="Hepta Slab Medium"/>
      <p:regular r:id="rId25"/>
      <p:bold r:id="rId26"/>
    </p:embeddedFont>
    <p:embeddedFont>
      <p:font typeface="Hepta Slab Light"/>
      <p:regular r:id="rId27"/>
      <p:bold r:id="rId28"/>
    </p:embeddedFont>
    <p:embeddedFont>
      <p:font typeface="Hepta Slab"/>
      <p:regular r:id="rId29"/>
      <p:bold r:id="rId30"/>
    </p:embeddedFont>
    <p:embeddedFont>
      <p:font typeface="Barlow Medium"/>
      <p:regular r:id="rId31"/>
      <p:bold r:id="rId32"/>
      <p:italic r:id="rId33"/>
      <p:boldItalic r:id="rId34"/>
    </p:embeddedFont>
    <p:embeddedFont>
      <p:font typeface="Albert Sans"/>
      <p:regular r:id="rId35"/>
      <p:bold r:id="rId36"/>
      <p:italic r:id="rId37"/>
      <p:boldItalic r:id="rId38"/>
    </p:embeddedFont>
    <p:embeddedFont>
      <p:font typeface="Barlow Light"/>
      <p:regular r:id="rId39"/>
      <p:bold r:id="rId40"/>
      <p:italic r:id="rId41"/>
      <p:boldItalic r:id="rId42"/>
    </p:embeddedFont>
    <p:embeddedFont>
      <p:font typeface="Barlow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Light-bold.fntdata"/><Relationship Id="rId20" Type="http://schemas.openxmlformats.org/officeDocument/2006/relationships/slide" Target="slides/slide15.xml"/><Relationship Id="rId42" Type="http://schemas.openxmlformats.org/officeDocument/2006/relationships/font" Target="fonts/BarlowLight-boldItalic.fntdata"/><Relationship Id="rId41" Type="http://schemas.openxmlformats.org/officeDocument/2006/relationships/font" Target="fonts/BarlowLight-italic.fntdata"/><Relationship Id="rId22" Type="http://schemas.openxmlformats.org/officeDocument/2006/relationships/font" Target="fonts/BarlowExtraLight-bold.fntdata"/><Relationship Id="rId44" Type="http://schemas.openxmlformats.org/officeDocument/2006/relationships/font" Target="fonts/Barlow-bold.fntdata"/><Relationship Id="rId21" Type="http://schemas.openxmlformats.org/officeDocument/2006/relationships/font" Target="fonts/BarlowExtraLight-regular.fntdata"/><Relationship Id="rId43" Type="http://schemas.openxmlformats.org/officeDocument/2006/relationships/font" Target="fonts/Barlow-regular.fntdata"/><Relationship Id="rId24" Type="http://schemas.openxmlformats.org/officeDocument/2006/relationships/font" Target="fonts/BarlowExtraLight-boldItalic.fntdata"/><Relationship Id="rId46" Type="http://schemas.openxmlformats.org/officeDocument/2006/relationships/font" Target="fonts/Barlow-boldItalic.fntdata"/><Relationship Id="rId23" Type="http://schemas.openxmlformats.org/officeDocument/2006/relationships/font" Target="fonts/BarlowExtraLight-italic.fntdata"/><Relationship Id="rId45" Type="http://schemas.openxmlformats.org/officeDocument/2006/relationships/font" Target="fonts/Barlow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ptaSlabMedium-bold.fntdata"/><Relationship Id="rId25" Type="http://schemas.openxmlformats.org/officeDocument/2006/relationships/font" Target="fonts/HeptaSlabMedium-regular.fntdata"/><Relationship Id="rId28" Type="http://schemas.openxmlformats.org/officeDocument/2006/relationships/font" Target="fonts/HeptaSlabLight-bold.fntdata"/><Relationship Id="rId27" Type="http://schemas.openxmlformats.org/officeDocument/2006/relationships/font" Target="fonts/HeptaSlab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pta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Medium-regular.fntdata"/><Relationship Id="rId30" Type="http://schemas.openxmlformats.org/officeDocument/2006/relationships/font" Target="fonts/HeptaSlab-bold.fntdata"/><Relationship Id="rId11" Type="http://schemas.openxmlformats.org/officeDocument/2006/relationships/slide" Target="slides/slide6.xml"/><Relationship Id="rId33" Type="http://schemas.openxmlformats.org/officeDocument/2006/relationships/font" Target="fonts/BarlowMedium-italic.fntdata"/><Relationship Id="rId10" Type="http://schemas.openxmlformats.org/officeDocument/2006/relationships/slide" Target="slides/slide5.xml"/><Relationship Id="rId32" Type="http://schemas.openxmlformats.org/officeDocument/2006/relationships/font" Target="fonts/BarlowMedium-bold.fntdata"/><Relationship Id="rId13" Type="http://schemas.openxmlformats.org/officeDocument/2006/relationships/slide" Target="slides/slide8.xml"/><Relationship Id="rId35" Type="http://schemas.openxmlformats.org/officeDocument/2006/relationships/font" Target="fonts/AlbertSans-regular.fntdata"/><Relationship Id="rId12" Type="http://schemas.openxmlformats.org/officeDocument/2006/relationships/slide" Target="slides/slide7.xml"/><Relationship Id="rId34" Type="http://schemas.openxmlformats.org/officeDocument/2006/relationships/font" Target="fonts/Barlow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AlbertSans-italic.fntdata"/><Relationship Id="rId14" Type="http://schemas.openxmlformats.org/officeDocument/2006/relationships/slide" Target="slides/slide9.xml"/><Relationship Id="rId36" Type="http://schemas.openxmlformats.org/officeDocument/2006/relationships/font" Target="fonts/AlbertSans-bold.fntdata"/><Relationship Id="rId17" Type="http://schemas.openxmlformats.org/officeDocument/2006/relationships/slide" Target="slides/slide12.xml"/><Relationship Id="rId39" Type="http://schemas.openxmlformats.org/officeDocument/2006/relationships/font" Target="fonts/BarlowLight-regular.fntdata"/><Relationship Id="rId16" Type="http://schemas.openxmlformats.org/officeDocument/2006/relationships/slide" Target="slides/slide11.xml"/><Relationship Id="rId38" Type="http://schemas.openxmlformats.org/officeDocument/2006/relationships/font" Target="fonts/Albert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0f2f5ab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0f2f5ab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0f9d5849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40f9d5849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0f9d5849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40f9d5849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106b8c0f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106b8c0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106b8c0f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106b8c0f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106b8c0f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4106b8c0f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106b8c0f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4106b8c0f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0f2f5ab2c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40f2f5ab2c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0f2f5ab2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40f2f5ab2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0f2f5ab2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0f2f5ab2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40f2f5ab2c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40f2f5ab2c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40f2f5ab2c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40f2f5ab2c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0f2f5ab2c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40f2f5ab2c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0f9d58495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0f9d5849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0f9d5849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40f9d5849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64" name="Google Shape;164;p26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8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8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8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04" name="Google Shape;204;p31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5" name="Google Shape;205;p31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3"/>
                </a:solidFill>
              </a:defRPr>
            </a:lvl1pPr>
            <a:lvl2pPr lvl="1" rtl="0">
              <a:buNone/>
              <a:defRPr sz="1100">
                <a:solidFill>
                  <a:schemeClr val="accent3"/>
                </a:solidFill>
              </a:defRPr>
            </a:lvl2pPr>
            <a:lvl3pPr lvl="2" rtl="0">
              <a:buNone/>
              <a:defRPr sz="1100">
                <a:solidFill>
                  <a:schemeClr val="accent3"/>
                </a:solidFill>
              </a:defRPr>
            </a:lvl3pPr>
            <a:lvl4pPr lvl="3" rtl="0">
              <a:buNone/>
              <a:defRPr sz="1100">
                <a:solidFill>
                  <a:schemeClr val="accent3"/>
                </a:solidFill>
              </a:defRPr>
            </a:lvl4pPr>
            <a:lvl5pPr lvl="4" rtl="0">
              <a:buNone/>
              <a:defRPr sz="1100">
                <a:solidFill>
                  <a:schemeClr val="accent3"/>
                </a:solidFill>
              </a:defRPr>
            </a:lvl5pPr>
            <a:lvl6pPr lvl="5" rtl="0">
              <a:buNone/>
              <a:defRPr sz="1100">
                <a:solidFill>
                  <a:schemeClr val="accent3"/>
                </a:solidFill>
              </a:defRPr>
            </a:lvl6pPr>
            <a:lvl7pPr lvl="6" rtl="0">
              <a:buNone/>
              <a:defRPr sz="1100">
                <a:solidFill>
                  <a:schemeClr val="accent3"/>
                </a:solidFill>
              </a:defRPr>
            </a:lvl7pPr>
            <a:lvl8pPr lvl="7" rtl="0">
              <a:buNone/>
              <a:defRPr sz="1100">
                <a:solidFill>
                  <a:schemeClr val="accent3"/>
                </a:solidFill>
              </a:defRPr>
            </a:lvl8pPr>
            <a:lvl9pPr lvl="8" rtl="0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4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24" name="Google Shape;224;p35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27" name="Google Shape;227;p35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dk2"/>
                </a:solidFill>
              </a:defRPr>
            </a:lvl1pPr>
            <a:lvl2pPr lvl="1" rtl="0">
              <a:buNone/>
              <a:defRPr sz="1100">
                <a:solidFill>
                  <a:schemeClr val="dk2"/>
                </a:solidFill>
              </a:defRPr>
            </a:lvl2pPr>
            <a:lvl3pPr lvl="2" rtl="0">
              <a:buNone/>
              <a:defRPr sz="1100">
                <a:solidFill>
                  <a:schemeClr val="dk2"/>
                </a:solidFill>
              </a:defRPr>
            </a:lvl3pPr>
            <a:lvl4pPr lvl="3" rtl="0">
              <a:buNone/>
              <a:defRPr sz="1100">
                <a:solidFill>
                  <a:schemeClr val="dk2"/>
                </a:solidFill>
              </a:defRPr>
            </a:lvl4pPr>
            <a:lvl5pPr lvl="4" rtl="0">
              <a:buNone/>
              <a:defRPr sz="1100">
                <a:solidFill>
                  <a:schemeClr val="dk2"/>
                </a:solidFill>
              </a:defRPr>
            </a:lvl5pPr>
            <a:lvl6pPr lvl="5" rtl="0">
              <a:buNone/>
              <a:defRPr sz="1100">
                <a:solidFill>
                  <a:schemeClr val="dk2"/>
                </a:solidFill>
              </a:defRPr>
            </a:lvl6pPr>
            <a:lvl7pPr lvl="6" rtl="0">
              <a:buNone/>
              <a:defRPr sz="1100">
                <a:solidFill>
                  <a:schemeClr val="dk2"/>
                </a:solidFill>
              </a:defRPr>
            </a:lvl7pPr>
            <a:lvl8pPr lvl="7" rtl="0">
              <a:buNone/>
              <a:defRPr sz="1100">
                <a:solidFill>
                  <a:schemeClr val="dk2"/>
                </a:solidFill>
              </a:defRPr>
            </a:lvl8pPr>
            <a:lvl9pPr lvl="8" rtl="0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2" name="Google Shape;232;p36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43" name="Google Shape;243;p38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7" name="Google Shape;247;p39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2" name="Google Shape;252;p40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3" name="Google Shape;253;p40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4" name="Google Shape;254;p40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0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6" name="Google Shape;256;p40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40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9" name="Google Shape;259;p40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0" name="Google Shape;260;p40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1" name="Google Shape;261;p40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2" name="Google Shape;262;p40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3" name="Google Shape;263;p40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64" name="Google Shape;264;p40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5" name="Google Shape;265;p40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6" name="Google Shape;266;p40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7" name="Google Shape;267;p40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8" name="Google Shape;268;p40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69" name="Google Shape;269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2" name="Google Shape;272;p41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1"/>
                </a:solidFill>
              </a:defRPr>
            </a:lvl1pPr>
            <a:lvl2pPr lvl="1" rtl="0">
              <a:buNone/>
              <a:defRPr sz="1100">
                <a:solidFill>
                  <a:schemeClr val="accent1"/>
                </a:solidFill>
              </a:defRPr>
            </a:lvl2pPr>
            <a:lvl3pPr lvl="2" rtl="0">
              <a:buNone/>
              <a:defRPr sz="1100">
                <a:solidFill>
                  <a:schemeClr val="accent1"/>
                </a:solidFill>
              </a:defRPr>
            </a:lvl3pPr>
            <a:lvl4pPr lvl="3" rtl="0">
              <a:buNone/>
              <a:defRPr sz="1100">
                <a:solidFill>
                  <a:schemeClr val="accent1"/>
                </a:solidFill>
              </a:defRPr>
            </a:lvl4pPr>
            <a:lvl5pPr lvl="4" rtl="0">
              <a:buNone/>
              <a:defRPr sz="1100">
                <a:solidFill>
                  <a:schemeClr val="accent1"/>
                </a:solidFill>
              </a:defRPr>
            </a:lvl5pPr>
            <a:lvl6pPr lvl="5" rtl="0">
              <a:buNone/>
              <a:defRPr sz="1100">
                <a:solidFill>
                  <a:schemeClr val="accent1"/>
                </a:solidFill>
              </a:defRPr>
            </a:lvl6pPr>
            <a:lvl7pPr lvl="6" rtl="0">
              <a:buNone/>
              <a:defRPr sz="1100">
                <a:solidFill>
                  <a:schemeClr val="accent1"/>
                </a:solidFill>
              </a:defRPr>
            </a:lvl7pPr>
            <a:lvl8pPr lvl="7" rtl="0">
              <a:buNone/>
              <a:defRPr sz="1100">
                <a:solidFill>
                  <a:schemeClr val="accent1"/>
                </a:solidFill>
              </a:defRPr>
            </a:lvl8pPr>
            <a:lvl9pPr lvl="8" rtl="0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6" name="Google Shape;276;p42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7" name="Google Shape;27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2" name="Google Shape;282;p43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84" name="Google Shape;284;p43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5" name="Google Shape;285;p43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6" name="Google Shape;286;p43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87" name="Google Shape;287;p43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89" name="Google Shape;289;p43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1" name="Google Shape;291;p43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6" name="Google Shape;296;p44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297" name="Google Shape;297;p44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4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9" name="Google Shape;299;p44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0" name="Google Shape;300;p44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1" name="Google Shape;301;p44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2" name="Google Shape;302;p44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3" name="Google Shape;303;p44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4" name="Google Shape;304;p44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6" name="Google Shape;306;p44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8" name="Google Shape;308;p44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0" name="Google Shape;310;p44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44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44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6" name="Google Shape;316;p45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20" name="Google Shape;320;p46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100">
                <a:solidFill>
                  <a:schemeClr val="accent2"/>
                </a:solidFill>
              </a:defRPr>
            </a:lvl1pPr>
            <a:lvl2pPr lvl="1" rtl="0">
              <a:buNone/>
              <a:defRPr sz="1100">
                <a:solidFill>
                  <a:schemeClr val="accent2"/>
                </a:solidFill>
              </a:defRPr>
            </a:lvl2pPr>
            <a:lvl3pPr lvl="2" rtl="0">
              <a:buNone/>
              <a:defRPr sz="1100">
                <a:solidFill>
                  <a:schemeClr val="accent2"/>
                </a:solidFill>
              </a:defRPr>
            </a:lvl3pPr>
            <a:lvl4pPr lvl="3" rtl="0">
              <a:buNone/>
              <a:defRPr sz="1100">
                <a:solidFill>
                  <a:schemeClr val="accent2"/>
                </a:solidFill>
              </a:defRPr>
            </a:lvl4pPr>
            <a:lvl5pPr lvl="4" rtl="0">
              <a:buNone/>
              <a:defRPr sz="1100">
                <a:solidFill>
                  <a:schemeClr val="accent2"/>
                </a:solidFill>
              </a:defRPr>
            </a:lvl5pPr>
            <a:lvl6pPr lvl="5" rtl="0">
              <a:buNone/>
              <a:defRPr sz="1100">
                <a:solidFill>
                  <a:schemeClr val="accent2"/>
                </a:solidFill>
              </a:defRPr>
            </a:lvl6pPr>
            <a:lvl7pPr lvl="6" rtl="0">
              <a:buNone/>
              <a:defRPr sz="1100">
                <a:solidFill>
                  <a:schemeClr val="accent2"/>
                </a:solidFill>
              </a:defRPr>
            </a:lvl7pPr>
            <a:lvl8pPr lvl="7" rtl="0">
              <a:buNone/>
              <a:defRPr sz="1100">
                <a:solidFill>
                  <a:schemeClr val="accent2"/>
                </a:solidFill>
              </a:defRPr>
            </a:lvl8pPr>
            <a:lvl9pPr lvl="8" rtl="0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2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aneenajohn/Web-security-practises/tree/main/src/components/xs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aneenajohn/Web-security-practises/tree/main/src/components/csrf" TargetMode="Externa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560600" y="448100"/>
            <a:ext cx="7878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900"/>
              <a:t>Frontend Security Practices: Guarding the Castle</a:t>
            </a:r>
            <a:endParaRPr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p47"/>
          <p:cNvSpPr txBox="1"/>
          <p:nvPr>
            <p:ph idx="2" type="subTitle"/>
          </p:nvPr>
        </p:nvSpPr>
        <p:spPr>
          <a:xfrm>
            <a:off x="637200" y="2713600"/>
            <a:ext cx="45393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Because Hackers Don’t Take Coffee Breaks!</a:t>
            </a:r>
            <a:endParaRPr/>
          </a:p>
        </p:txBody>
      </p:sp>
      <p:pic>
        <p:nvPicPr>
          <p:cNvPr descr="You. Shall. Not. Pass. (Provided by Tenor)" id="328" name="Google Shape;3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100" y="2224750"/>
            <a:ext cx="3662700" cy="1776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/>
        </p:nvSpPr>
        <p:spPr>
          <a:xfrm>
            <a:off x="420425" y="394150"/>
            <a:ext cx="378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Clickjacking - The "Invisible Button" Trick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descr="a man wearing glasses stands in front of a sign that says i am not a security threat (Provided by Tenor)"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600" y="651350"/>
            <a:ext cx="3115650" cy="18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6"/>
          <p:cNvSpPr txBox="1"/>
          <p:nvPr/>
        </p:nvSpPr>
        <p:spPr>
          <a:xfrm>
            <a:off x="374425" y="814650"/>
            <a:ext cx="5110800" cy="17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What?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 user clicks on a visible button, but an invisible button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(e.g., "Transfer Money") is actually triggered.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How?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🔍 Trick: Attackers embed your website inside an invisible iframe.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94" name="Google Shape;394;p56"/>
          <p:cNvSpPr txBox="1"/>
          <p:nvPr/>
        </p:nvSpPr>
        <p:spPr>
          <a:xfrm>
            <a:off x="341575" y="2476375"/>
            <a:ext cx="80601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💀</a:t>
            </a:r>
            <a:r>
              <a:rPr b="1" lang="en" sz="1300">
                <a:solidFill>
                  <a:schemeClr val="dk1"/>
                </a:solidFill>
              </a:rPr>
              <a:t> Hackers Gone Wild:</a:t>
            </a:r>
            <a:endParaRPr b="1"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Facebook Clickjacking Attack (2011): Users unknowingly liked posts that spread across the platform.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Malicious Website (evil.com):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395" name="Google Shape;395;p56" title="cj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075" y="3420875"/>
            <a:ext cx="6713500" cy="15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7"/>
          <p:cNvSpPr txBox="1"/>
          <p:nvPr/>
        </p:nvSpPr>
        <p:spPr>
          <a:xfrm>
            <a:off x="624050" y="274800"/>
            <a:ext cx="409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How to Prevent Clickjacking in React Apps?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01" name="Google Shape;401;p57"/>
          <p:cNvSpPr txBox="1"/>
          <p:nvPr/>
        </p:nvSpPr>
        <p:spPr>
          <a:xfrm>
            <a:off x="781700" y="781700"/>
            <a:ext cx="378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1. Use X-Frame-Options Header: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02" name="Google Shape;402;p57" title="cj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025" y="1174700"/>
            <a:ext cx="7015648" cy="5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7"/>
          <p:cNvSpPr txBox="1"/>
          <p:nvPr/>
        </p:nvSpPr>
        <p:spPr>
          <a:xfrm>
            <a:off x="834250" y="1870450"/>
            <a:ext cx="378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2. Use Content-Security-Policy(CSP):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04" name="Google Shape;404;p57" title="cj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175" y="2242250"/>
            <a:ext cx="7015648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7"/>
          <p:cNvSpPr txBox="1"/>
          <p:nvPr/>
        </p:nvSpPr>
        <p:spPr>
          <a:xfrm>
            <a:off x="834250" y="2959200"/>
            <a:ext cx="5110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3. Add Clickjacking Detection in React: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06" name="Google Shape;406;p57" title="cj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025" y="3258625"/>
            <a:ext cx="6949950" cy="16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/>
          <p:nvPr/>
        </p:nvSpPr>
        <p:spPr>
          <a:xfrm>
            <a:off x="641300" y="256500"/>
            <a:ext cx="434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Supply Chain Attacks - The Trojan Horse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12" name="Google Shape;412;p58"/>
          <p:cNvSpPr txBox="1"/>
          <p:nvPr/>
        </p:nvSpPr>
        <p:spPr>
          <a:xfrm>
            <a:off x="724275" y="709175"/>
            <a:ext cx="7016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What happens?</a:t>
            </a:r>
            <a:endParaRPr b="1"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Attackers insert malicious code into open-source libraries, which then spread to thousands of applications.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How It Works?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Compromise a trusted package (e.g., an npm library).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Distribute the malware – developers install it without knowing.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Exploit—Once in the system, the malware can steal credentials, inject backdoors, or perform unauthorized actions.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💀 Hackers Gone Wild:</a:t>
            </a:r>
            <a:endParaRPr b="1"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Event-Stream npm attack(2018): Maintainer unknowingly added a backdoor to steal cryptocurrency.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Prevention:</a:t>
            </a:r>
            <a:endParaRPr b="1"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✅ Use dependency scanning tools (npm audit, Snyk)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✅ Lock dependencies (package-lock.json)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✅ Verify maintainers before installing packages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9"/>
          <p:cNvSpPr txBox="1"/>
          <p:nvPr/>
        </p:nvSpPr>
        <p:spPr>
          <a:xfrm>
            <a:off x="626200" y="467750"/>
            <a:ext cx="434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🚨 </a:t>
            </a:r>
            <a:r>
              <a:rPr b="1" lang="en" sz="1500">
                <a:solidFill>
                  <a:schemeClr val="dk1"/>
                </a:solidFill>
              </a:rPr>
              <a:t>What you can do:</a:t>
            </a:r>
            <a:endParaRPr sz="19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18" name="Google Shape;418;p59"/>
          <p:cNvSpPr txBox="1"/>
          <p:nvPr/>
        </p:nvSpPr>
        <p:spPr>
          <a:xfrm>
            <a:off x="671475" y="980775"/>
            <a:ext cx="69939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Run npm show &lt;package-name&gt; maintainer to check who maintains the package.</a:t>
            </a:r>
            <a:endParaRPr sz="12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Look at GitHub activity: 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b="1" lang="en" sz="1300">
                <a:solidFill>
                  <a:schemeClr val="dk1"/>
                </a:solidFill>
              </a:rPr>
              <a:t>Are there sudden new owners? 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eriod"/>
            </a:pPr>
            <a:r>
              <a:rPr b="1" lang="en" sz="1300">
                <a:solidFill>
                  <a:schemeClr val="dk1"/>
                </a:solidFill>
              </a:rPr>
              <a:t>Has the project been inactive for a long time?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Check for </a:t>
            </a:r>
            <a:r>
              <a:rPr b="1" lang="en" sz="1300">
                <a:solidFill>
                  <a:schemeClr val="dk1"/>
                </a:solidFill>
              </a:rPr>
              <a:t>warnings on npm</a:t>
            </a:r>
            <a:r>
              <a:rPr lang="en" sz="1300">
                <a:solidFill>
                  <a:schemeClr val="dk1"/>
                </a:solidFill>
              </a:rPr>
              <a:t> (sometimes npm flags compromised packages).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Run npm audit or use tools like Snyk, Dependabot.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An extra prevention tip: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Use npm ci instead of npm install in CI/CD to ensure exact dependency versions.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19" name="Google Shape;419;p59"/>
          <p:cNvSpPr txBox="1"/>
          <p:nvPr/>
        </p:nvSpPr>
        <p:spPr>
          <a:xfrm>
            <a:off x="724275" y="3606300"/>
            <a:ext cx="747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A single compromised dependency can put an entire company at risk. 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Stay vigilant, and remember: ‘npm install’ is a trust exercise!’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0"/>
          <p:cNvSpPr txBox="1"/>
          <p:nvPr/>
        </p:nvSpPr>
        <p:spPr>
          <a:xfrm>
            <a:off x="784625" y="528100"/>
            <a:ext cx="434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Security Headers - Your Website’s Helmet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25" name="Google Shape;425;p60"/>
          <p:cNvSpPr txBox="1"/>
          <p:nvPr/>
        </p:nvSpPr>
        <p:spPr>
          <a:xfrm>
            <a:off x="897800" y="1063775"/>
            <a:ext cx="4979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Must-Have Security Headers: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Content-Security-Policy (CSP)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X-Frame-Options: DENY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Strict-Transport-Security (HSTS)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Referrer-Policy: no-referrer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746900" y="543200"/>
            <a:ext cx="434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Final Takeaways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746900" y="988350"/>
            <a:ext cx="58998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Frontend Security Checklist: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✅ Sanitize user inputs (Prevent XSS)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✅ Protect users from CSRF attacks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✅ Lock down authentication &amp; authorization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✅ Keep dependencies up to date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✅ Set security headers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🎤 Call to Action: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Security is like brushing your teeth – ignore it, and things get ugly!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32" name="Google Shape;432;p61"/>
          <p:cNvSpPr txBox="1"/>
          <p:nvPr/>
        </p:nvSpPr>
        <p:spPr>
          <a:xfrm>
            <a:off x="746900" y="3312450"/>
            <a:ext cx="754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Hackers don’t take coffee breaks… but neither should our security! ☕💻 🔒</a:t>
            </a:r>
            <a:endParaRPr sz="17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Typing Cute GIF (Provided by Tenor)" id="433" name="Google Shape;4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150" y="152400"/>
            <a:ext cx="2699450" cy="21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/>
        </p:nvSpPr>
        <p:spPr>
          <a:xfrm>
            <a:off x="742300" y="551800"/>
            <a:ext cx="559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rPr>
              <a:t>Why Should We Care?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4" name="Google Shape;334;p48"/>
          <p:cNvSpPr txBox="1"/>
          <p:nvPr/>
        </p:nvSpPr>
        <p:spPr>
          <a:xfrm>
            <a:off x="1129850" y="1143000"/>
            <a:ext cx="6812100" cy="26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🕵️‍♂️ </a:t>
            </a:r>
            <a:r>
              <a:rPr b="1" lang="en" sz="1300">
                <a:solidFill>
                  <a:schemeClr val="dk1"/>
                </a:solidFill>
              </a:rPr>
              <a:t>What’s the worst that could happen if we ignore security?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A hacker steals all user data 🕵️‍♂️💾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Website defaced with memes 🎭😂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You get fired ☠️🔥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All of the above 💼🚨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💀 Hackers Gone Wild: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British Airways fined £183 million for a frontend security breach in 2018 (Magecart attack).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descr="a man in a suit and tie talking on a cell phone with the words &quot; i don 't trust any of them &quot; (Provided by Tenor)"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125" y="505800"/>
            <a:ext cx="2457125" cy="24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/>
        </p:nvSpPr>
        <p:spPr>
          <a:xfrm>
            <a:off x="742300" y="551800"/>
            <a:ext cx="559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rPr>
              <a:t>Common Frontend Security threats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1326025" y="1143000"/>
            <a:ext cx="4644000" cy="19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🕵️‍♂️ </a:t>
            </a:r>
            <a:r>
              <a:rPr b="1" lang="en" sz="1300">
                <a:solidFill>
                  <a:schemeClr val="dk1"/>
                </a:solidFill>
              </a:rPr>
              <a:t>The Usual Suspects: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Cross-Site Scripting (XSS)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Cross-Site Request Forgery (CSRF)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Clickjacking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Supply Chain Attacks (</a:t>
            </a:r>
            <a:r>
              <a:rPr lang="en" sz="1300">
                <a:solidFill>
                  <a:schemeClr val="dk1"/>
                </a:solidFill>
              </a:rPr>
              <a:t>3rd Party Libraries/ Packges)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Insecure Authentication</a:t>
            </a:r>
            <a:endParaRPr sz="17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/>
        </p:nvSpPr>
        <p:spPr>
          <a:xfrm>
            <a:off x="742300" y="551800"/>
            <a:ext cx="5596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rPr>
              <a:t>Cross-Site Scripting (XSS) - The Sneaky Attacker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7" name="Google Shape;347;p50"/>
          <p:cNvSpPr txBox="1"/>
          <p:nvPr/>
        </p:nvSpPr>
        <p:spPr>
          <a:xfrm>
            <a:off x="1129850" y="1143000"/>
            <a:ext cx="52947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🚨 What is XSS? 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Attackers inject malicious scripts into </a:t>
            </a:r>
            <a:r>
              <a:rPr lang="en" sz="1300">
                <a:solidFill>
                  <a:schemeClr val="dk1"/>
                </a:solidFill>
              </a:rPr>
              <a:t>web pages</a:t>
            </a:r>
            <a:r>
              <a:rPr lang="en" sz="1300">
                <a:solidFill>
                  <a:schemeClr val="dk1"/>
                </a:solidFill>
              </a:rPr>
              <a:t> viewed by others.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Used to steal data, hijack sessions, manipulate pages, or spread malware.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descr="elmo from sesame street is standing in front of a fire and saying everything is fine . (Provided by Tenor)" id="348" name="Google Shape;3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050" y="525500"/>
            <a:ext cx="2260050" cy="21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0"/>
          <p:cNvSpPr txBox="1"/>
          <p:nvPr/>
        </p:nvSpPr>
        <p:spPr>
          <a:xfrm>
            <a:off x="1146300" y="2910050"/>
            <a:ext cx="6851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💀 Hackers Gone Wild: </a:t>
            </a:r>
            <a:endParaRPr b="1" sz="13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The</a:t>
            </a:r>
            <a:r>
              <a:rPr b="1" lang="en" sz="1300">
                <a:solidFill>
                  <a:schemeClr val="dk1"/>
                </a:solidFill>
              </a:rPr>
              <a:t> MySpace worm (2005) </a:t>
            </a:r>
            <a:r>
              <a:rPr lang="en" sz="1300">
                <a:solidFill>
                  <a:schemeClr val="dk1"/>
                </a:solidFill>
              </a:rPr>
              <a:t>- One XSS attack created 1 million+ friends for a hacker in a single day.</a:t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/>
        </p:nvSpPr>
        <p:spPr>
          <a:xfrm>
            <a:off x="742300" y="551800"/>
            <a:ext cx="559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Types of XSS Attacks 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5" name="Google Shape;355;p51"/>
          <p:cNvSpPr txBox="1"/>
          <p:nvPr/>
        </p:nvSpPr>
        <p:spPr>
          <a:xfrm>
            <a:off x="1129850" y="1143000"/>
            <a:ext cx="71406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1️⃣ Stored XSS (Persistent) – "The Silent Attacker"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Malicious script is stored in a database and served to users.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User comments </a:t>
            </a:r>
            <a:r>
              <a:rPr lang="en" sz="1300">
                <a:solidFill>
                  <a:schemeClr val="lt1"/>
                </a:solidFill>
                <a:highlight>
                  <a:srgbClr val="FFE599"/>
                </a:highlight>
                <a:latin typeface="Albert Sans"/>
                <a:ea typeface="Albert Sans"/>
                <a:cs typeface="Albert Sans"/>
                <a:sym typeface="Albert Sans"/>
              </a:rPr>
              <a:t>`&lt;script&gt;alert('Hacked!')&lt;/script&gt;`</a:t>
            </a:r>
            <a:r>
              <a:rPr lang="en" sz="1300">
                <a:solidFill>
                  <a:schemeClr val="dk1"/>
                </a:solidFill>
              </a:rPr>
              <a:t> that gets stored in a database.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2️⃣ Reflected XSS – "The Quick Strike"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Malicious script is injected via URLs or input fields and reflected back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lbert Sans"/>
              <a:buChar char="-"/>
            </a:pPr>
            <a:r>
              <a:rPr lang="en" sz="1300">
                <a:solidFill>
                  <a:schemeClr val="lt1"/>
                </a:solidFill>
                <a:highlight>
                  <a:srgbClr val="FFE599"/>
                </a:highlight>
                <a:latin typeface="Albert Sans"/>
                <a:ea typeface="Albert Sans"/>
                <a:cs typeface="Albert Sans"/>
                <a:sym typeface="Albert Sans"/>
              </a:rPr>
              <a:t>&lt;a href="http://victim.com/search?q=&lt;script&gt;alert('Hacked!')&lt;/script&gt;"&gt;</a:t>
            </a:r>
            <a:endParaRPr sz="1300">
              <a:solidFill>
                <a:schemeClr val="dk1"/>
              </a:solidFill>
              <a:highlight>
                <a:srgbClr val="FFE599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3️⃣ DOM-Based XSS – "The JavaScript Manipulator"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Happens inside JavaScript execution when it improperly handles user input.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101218"/>
                </a:highlight>
              </a:rPr>
              <a:t>🔗 </a:t>
            </a:r>
            <a:r>
              <a:rPr b="1" lang="en" sz="1300">
                <a:solidFill>
                  <a:schemeClr val="dk1"/>
                </a:solidFill>
              </a:rPr>
              <a:t> </a:t>
            </a:r>
            <a:r>
              <a:rPr b="1" lang="en" sz="1300" u="sng">
                <a:solidFill>
                  <a:schemeClr val="hlink"/>
                </a:solidFill>
                <a:hlinkClick r:id="rId3"/>
              </a:rPr>
              <a:t>Code Reference for XSS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/>
        </p:nvSpPr>
        <p:spPr>
          <a:xfrm>
            <a:off x="742300" y="551800"/>
            <a:ext cx="559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Preventing XSS – Best Practices</a:t>
            </a:r>
            <a:endParaRPr b="1" sz="16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1" name="Google Shape;361;p52"/>
          <p:cNvSpPr txBox="1"/>
          <p:nvPr/>
        </p:nvSpPr>
        <p:spPr>
          <a:xfrm>
            <a:off x="1129850" y="1143000"/>
            <a:ext cx="71406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🔒 How to secure then?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✅ Escape &amp; Encode User Input – React already does this in JSX.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✅ Use textContent instead of innerHTML.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✅ Avoid dangerouslySetInnerHTML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– Use it only when absolutely needed.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✅ Use Content Security Policy (CSP) – Restrict script execution from untrusted sources.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FFE599"/>
                </a:highlight>
                <a:latin typeface="Albert Sans"/>
                <a:ea typeface="Albert Sans"/>
                <a:cs typeface="Albert Sans"/>
                <a:sym typeface="Albert Sans"/>
              </a:rPr>
              <a:t>&lt;meta </a:t>
            </a:r>
            <a:endParaRPr sz="1300">
              <a:solidFill>
                <a:schemeClr val="lt1"/>
              </a:solidFill>
              <a:highlight>
                <a:srgbClr val="FFE599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FFE599"/>
                </a:highlight>
                <a:latin typeface="Albert Sans"/>
                <a:ea typeface="Albert Sans"/>
                <a:cs typeface="Albert Sans"/>
                <a:sym typeface="Albert Sans"/>
              </a:rPr>
              <a:t>http-equiv="Content-Security-Policy" </a:t>
            </a:r>
            <a:endParaRPr sz="1300">
              <a:solidFill>
                <a:schemeClr val="lt1"/>
              </a:solidFill>
              <a:highlight>
                <a:srgbClr val="FFE599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FFE599"/>
                </a:highlight>
                <a:latin typeface="Albert Sans"/>
                <a:ea typeface="Albert Sans"/>
                <a:cs typeface="Albert Sans"/>
                <a:sym typeface="Albert Sans"/>
              </a:rPr>
              <a:t>content="default-src 'self'; script-src 'self' https://trustedsource.com;"</a:t>
            </a:r>
            <a:endParaRPr sz="1300">
              <a:solidFill>
                <a:schemeClr val="lt1"/>
              </a:solidFill>
              <a:highlight>
                <a:srgbClr val="FFE599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highlight>
                  <a:srgbClr val="FFE599"/>
                </a:highlight>
                <a:latin typeface="Albert Sans"/>
                <a:ea typeface="Albert Sans"/>
                <a:cs typeface="Albert Sans"/>
                <a:sym typeface="Albert Sans"/>
              </a:rPr>
              <a:t>&gt;</a:t>
            </a:r>
            <a:endParaRPr sz="1300">
              <a:solidFill>
                <a:schemeClr val="lt1"/>
              </a:solidFill>
              <a:highlight>
                <a:srgbClr val="FFE599"/>
              </a:highlight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highlight>
                <a:srgbClr val="FFE599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✅ Validate &amp; Filter Input – Never trust user-provided data.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descr="a man wearing headphones and a microphone with the words stay safe everyone below him (Provided by Tenor)"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175" y="144500"/>
            <a:ext cx="2535950" cy="25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440125" y="282500"/>
            <a:ext cx="524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Cross-Site Request Forgery (CSRF) – The Invisible Imposter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440125" y="786150"/>
            <a:ext cx="5393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🚨 </a:t>
            </a:r>
            <a:r>
              <a:rPr b="1" lang="en" sz="1300">
                <a:solidFill>
                  <a:schemeClr val="dk1"/>
                </a:solidFill>
              </a:rPr>
              <a:t>What is CSRF?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Tricks a user into performing unintended actions while they are authenticated.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Exploits session-based authentication (cookies, tokens, etc.)</a:t>
            </a:r>
            <a:endParaRPr sz="13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Common targets: 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Bank transactions, password changes, account settings.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descr="a cartoon of two spidermans standing in front of a nypd van (Provided by Tenor)" id="369" name="Google Shape;3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425" y="846813"/>
            <a:ext cx="2804226" cy="18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3"/>
          <p:cNvSpPr txBox="1"/>
          <p:nvPr/>
        </p:nvSpPr>
        <p:spPr>
          <a:xfrm>
            <a:off x="538650" y="2686100"/>
            <a:ext cx="5728200" cy="21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💀 Hackers Gone Wild: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GitHub CSRF (2012) – Attackers could add SSH keys to accounts!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Netflix CSRF – Forced users to change emails &amp; passwords!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/>
        </p:nvSpPr>
        <p:spPr>
          <a:xfrm>
            <a:off x="505800" y="420425"/>
            <a:ext cx="378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How CSRF Works – A Silent Attack!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376" name="Google Shape;376;p54"/>
          <p:cNvSpPr txBox="1"/>
          <p:nvPr/>
        </p:nvSpPr>
        <p:spPr>
          <a:xfrm>
            <a:off x="610900" y="783375"/>
            <a:ext cx="5760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User logs in → Session stays active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Attacker tricks them into clicking a malicious link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Action gets executed without consent!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Victim: “Wait… I never did that?!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❌</a:t>
            </a:r>
            <a:r>
              <a:rPr b="1" lang="en" sz="1300">
                <a:solidFill>
                  <a:schemeClr val="dk1"/>
                </a:solidFill>
              </a:rPr>
              <a:t> Vulnerable Code (Without CSRF Protection)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377" name="Google Shape;377;p54" title="carf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025" y="2168775"/>
            <a:ext cx="6580774" cy="28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/>
        </p:nvSpPr>
        <p:spPr>
          <a:xfrm>
            <a:off x="374425" y="512375"/>
            <a:ext cx="378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How to fix CSRF in Frontend apps?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83" name="Google Shape;383;p55"/>
          <p:cNvSpPr txBox="1"/>
          <p:nvPr/>
        </p:nvSpPr>
        <p:spPr>
          <a:xfrm>
            <a:off x="413850" y="897275"/>
            <a:ext cx="5964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✅ Use CSRF Tokens (Most secure way) –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CSRF Code Reference</a:t>
            </a:r>
            <a:r>
              <a:rPr lang="en"/>
              <a:t> 🔗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✅ Set </a:t>
            </a:r>
            <a:r>
              <a:rPr lang="en" sz="1300">
                <a:solidFill>
                  <a:schemeClr val="lt1"/>
                </a:solidFill>
                <a:highlight>
                  <a:srgbClr val="FFE599"/>
                </a:highlight>
                <a:latin typeface="Albert Sans"/>
                <a:ea typeface="Albert Sans"/>
                <a:cs typeface="Albert Sans"/>
                <a:sym typeface="Albert Sans"/>
              </a:rPr>
              <a:t>SameSite=strict</a:t>
            </a:r>
            <a:r>
              <a:rPr lang="en" sz="1300">
                <a:solidFill>
                  <a:schemeClr val="dk1"/>
                </a:solidFill>
              </a:rPr>
              <a:t> or </a:t>
            </a:r>
            <a:r>
              <a:rPr lang="en" sz="1300">
                <a:solidFill>
                  <a:schemeClr val="lt1"/>
                </a:solidFill>
                <a:highlight>
                  <a:srgbClr val="FFE599"/>
                </a:highlight>
                <a:latin typeface="Albert Sans"/>
                <a:ea typeface="Albert Sans"/>
                <a:cs typeface="Albert Sans"/>
                <a:sym typeface="Albert Sans"/>
              </a:rPr>
              <a:t>SameSite=lax</a:t>
            </a:r>
            <a:r>
              <a:rPr lang="en" sz="1300">
                <a:solidFill>
                  <a:schemeClr val="dk1"/>
                </a:solidFill>
              </a:rPr>
              <a:t> on cookies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✅ Require re-authentication for sensitive actions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✅ Use Referer or Origin header validation in the backend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84" name="Google Shape;384;p55"/>
          <p:cNvSpPr txBox="1"/>
          <p:nvPr/>
        </p:nvSpPr>
        <p:spPr>
          <a:xfrm>
            <a:off x="919650" y="2437075"/>
            <a:ext cx="378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85" name="Google Shape;385;p55"/>
          <p:cNvSpPr txBox="1"/>
          <p:nvPr/>
        </p:nvSpPr>
        <p:spPr>
          <a:xfrm>
            <a:off x="413850" y="2075775"/>
            <a:ext cx="75279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Why CSRF Tokens Stop This Attack?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Token validation: </a:t>
            </a:r>
            <a:endParaRPr b="1"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Ensures only requests from the real user are accepted.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Stops CSRF attacks:</a:t>
            </a:r>
            <a:endParaRPr b="1" sz="13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Even if an attacker tricks the user into clicking a malicious link, the request </a:t>
            </a:r>
            <a:r>
              <a:rPr b="1" lang="en" sz="1300">
                <a:solidFill>
                  <a:schemeClr val="dk1"/>
                </a:solidFill>
              </a:rPr>
              <a:t>won’t have the correct CSRF token</a:t>
            </a:r>
            <a:r>
              <a:rPr lang="en" sz="1300">
                <a:solidFill>
                  <a:schemeClr val="dk1"/>
                </a:solidFill>
              </a:rPr>
              <a:t>, so the backend rejects it.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two men are standing next to each other in a dark room . one of the men is wearing a red shirt . (Provided by Tenor)" id="386" name="Google Shape;386;p55"/>
          <p:cNvPicPr preferRelativeResize="0"/>
          <p:nvPr/>
        </p:nvPicPr>
        <p:blipFill rotWithShape="1">
          <a:blip r:embed="rId4">
            <a:alphaModFix/>
          </a:blip>
          <a:srcRect b="-20933" l="0" r="0" t="0"/>
          <a:stretch/>
        </p:blipFill>
        <p:spPr>
          <a:xfrm>
            <a:off x="5905525" y="998500"/>
            <a:ext cx="2706400" cy="19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